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HK Modular" panose="020B0604020202020204" charset="0"/>
      <p:regular r:id="rId17"/>
    </p:embeddedFont>
    <p:embeddedFont>
      <p:font typeface="Poppins Light" panose="00000400000000000000" pitchFamily="2" charset="0"/>
      <p:regular r:id="rId18"/>
    </p:embeddedFont>
    <p:embeddedFont>
      <p:font typeface="Public Sans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638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92D69">
                <a:alpha val="100000"/>
              </a:srgbClr>
            </a:gs>
            <a:gs pos="100000">
              <a:srgbClr val="B57BE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27316" y="1050566"/>
            <a:ext cx="331984" cy="202810"/>
            <a:chOff x="0" y="0"/>
            <a:chExt cx="442646" cy="27041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42646" cy="63500"/>
              <a:chOff x="0" y="0"/>
              <a:chExt cx="87436" cy="1254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</p:grpSp>
      <p:sp>
        <p:nvSpPr>
          <p:cNvPr id="12" name="Freeform 12"/>
          <p:cNvSpPr/>
          <p:nvPr/>
        </p:nvSpPr>
        <p:spPr>
          <a:xfrm>
            <a:off x="0" y="-899004"/>
            <a:ext cx="14430030" cy="14502542"/>
          </a:xfrm>
          <a:custGeom>
            <a:avLst/>
            <a:gdLst/>
            <a:ahLst/>
            <a:cxnLst/>
            <a:rect l="l" t="t" r="r" b="b"/>
            <a:pathLst>
              <a:path w="14430030" h="14502542">
                <a:moveTo>
                  <a:pt x="0" y="0"/>
                </a:moveTo>
                <a:lnTo>
                  <a:pt x="14430030" y="0"/>
                </a:lnTo>
                <a:lnTo>
                  <a:pt x="14430030" y="14502542"/>
                </a:lnTo>
                <a:lnTo>
                  <a:pt x="0" y="14502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760356" y="0"/>
            <a:ext cx="8021190" cy="8061498"/>
          </a:xfrm>
          <a:custGeom>
            <a:avLst/>
            <a:gdLst/>
            <a:ahLst/>
            <a:cxnLst/>
            <a:rect l="l" t="t" r="r" b="b"/>
            <a:pathLst>
              <a:path w="8021190" h="8061498">
                <a:moveTo>
                  <a:pt x="0" y="0"/>
                </a:moveTo>
                <a:lnTo>
                  <a:pt x="8021191" y="0"/>
                </a:lnTo>
                <a:lnTo>
                  <a:pt x="8021191" y="8061498"/>
                </a:lnTo>
                <a:lnTo>
                  <a:pt x="0" y="80614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185065" y="1743771"/>
            <a:ext cx="15742251" cy="604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729"/>
              </a:lnSpc>
              <a:spcBef>
                <a:spcPct val="0"/>
              </a:spcBef>
            </a:pPr>
            <a:r>
              <a:rPr lang="en-US" sz="14564" spc="1835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IT </a:t>
            </a:r>
            <a:r>
              <a:rPr lang="en-US" sz="14564" spc="1835" dirty="0" err="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securityDesign</a:t>
            </a:r>
            <a:endParaRPr lang="en-US" sz="14564" spc="1835" dirty="0">
              <a:solidFill>
                <a:srgbClr val="FFFFFF"/>
              </a:solidFill>
              <a:latin typeface="HK Modular"/>
              <a:ea typeface="HK Modular"/>
              <a:cs typeface="HK Modular"/>
              <a:sym typeface="HK Mod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8700" y="1047750"/>
            <a:ext cx="2776326" cy="370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4"/>
              </a:lnSpc>
              <a:spcBef>
                <a:spcPct val="0"/>
              </a:spcBef>
            </a:pPr>
            <a:r>
              <a:rPr lang="en-US" sz="2568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860643" y="8837522"/>
            <a:ext cx="4639928" cy="420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7"/>
              </a:lnSpc>
              <a:spcBef>
                <a:spcPct val="0"/>
              </a:spcBef>
            </a:pPr>
            <a:r>
              <a:rPr lang="en-US" sz="296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www.easybusy.am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92D69">
                <a:alpha val="100000"/>
              </a:srgbClr>
            </a:gs>
            <a:gs pos="100000">
              <a:srgbClr val="B57BE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27316" y="1050566"/>
            <a:ext cx="331984" cy="202810"/>
            <a:chOff x="0" y="0"/>
            <a:chExt cx="442646" cy="27041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42646" cy="63500"/>
              <a:chOff x="0" y="0"/>
              <a:chExt cx="87436" cy="1254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12380423" y="2122795"/>
            <a:ext cx="10773884" cy="6345374"/>
            <a:chOff x="0" y="0"/>
            <a:chExt cx="1185991" cy="698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85991" cy="698500"/>
            </a:xfrm>
            <a:custGeom>
              <a:avLst/>
              <a:gdLst/>
              <a:ahLst/>
              <a:cxnLst/>
              <a:rect l="l" t="t" r="r" b="b"/>
              <a:pathLst>
                <a:path w="1185991" h="698500">
                  <a:moveTo>
                    <a:pt x="1185991" y="349250"/>
                  </a:moveTo>
                  <a:lnTo>
                    <a:pt x="98279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982791" y="0"/>
                  </a:lnTo>
                  <a:lnTo>
                    <a:pt x="1185991" y="349250"/>
                  </a:lnTo>
                  <a:close/>
                </a:path>
              </a:pathLst>
            </a:custGeom>
            <a:blipFill>
              <a:blip r:embed="rId2"/>
              <a:stretch>
                <a:fillRect t="-6243" b="-6243"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1588435" y="1472374"/>
            <a:ext cx="9844174" cy="8814626"/>
          </a:xfrm>
          <a:custGeom>
            <a:avLst/>
            <a:gdLst/>
            <a:ahLst/>
            <a:cxnLst/>
            <a:rect l="l" t="t" r="r" b="b"/>
            <a:pathLst>
              <a:path w="9844174" h="8814626">
                <a:moveTo>
                  <a:pt x="0" y="0"/>
                </a:moveTo>
                <a:lnTo>
                  <a:pt x="9844174" y="0"/>
                </a:lnTo>
                <a:lnTo>
                  <a:pt x="9844174" y="8814626"/>
                </a:lnTo>
                <a:lnTo>
                  <a:pt x="0" y="88146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66700" y="331279"/>
            <a:ext cx="10710766" cy="1141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  <a:spcBef>
                <a:spcPct val="0"/>
              </a:spcBef>
            </a:pPr>
            <a:r>
              <a:rPr lang="en-US" sz="8000" spc="1008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BUDGET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92D69">
                <a:alpha val="100000"/>
              </a:srgbClr>
            </a:gs>
            <a:gs pos="100000">
              <a:srgbClr val="B57BE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66564" y="1969835"/>
            <a:ext cx="10221252" cy="7478965"/>
          </a:xfrm>
          <a:custGeom>
            <a:avLst/>
            <a:gdLst/>
            <a:ahLst/>
            <a:cxnLst/>
            <a:rect l="l" t="t" r="r" b="b"/>
            <a:pathLst>
              <a:path w="10221252" h="7478965">
                <a:moveTo>
                  <a:pt x="0" y="0"/>
                </a:moveTo>
                <a:lnTo>
                  <a:pt x="10221252" y="0"/>
                </a:lnTo>
                <a:lnTo>
                  <a:pt x="10221252" y="7478965"/>
                </a:lnTo>
                <a:lnTo>
                  <a:pt x="0" y="74789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6700" y="331279"/>
            <a:ext cx="10710766" cy="6617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8000" spc="1008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Thank you</a:t>
            </a:r>
          </a:p>
          <a:p>
            <a:pPr algn="l">
              <a:lnSpc>
                <a:spcPts val="8640"/>
              </a:lnSpc>
            </a:pPr>
            <a:endParaRPr lang="en-US" sz="8000" spc="1008">
              <a:solidFill>
                <a:srgbClr val="FFFFFF"/>
              </a:solidFill>
              <a:latin typeface="HK Modular"/>
              <a:ea typeface="HK Modular"/>
              <a:cs typeface="HK Modular"/>
              <a:sym typeface="HK Modular"/>
            </a:endParaRPr>
          </a:p>
          <a:p>
            <a:pPr algn="l">
              <a:lnSpc>
                <a:spcPts val="8640"/>
              </a:lnSpc>
            </a:pPr>
            <a:endParaRPr lang="en-US" sz="8000" spc="1008">
              <a:solidFill>
                <a:srgbClr val="FFFFFF"/>
              </a:solidFill>
              <a:latin typeface="HK Modular"/>
              <a:ea typeface="HK Modular"/>
              <a:cs typeface="HK Modular"/>
              <a:sym typeface="HK Modular"/>
            </a:endParaRPr>
          </a:p>
          <a:p>
            <a:pPr algn="l">
              <a:lnSpc>
                <a:spcPts val="8640"/>
              </a:lnSpc>
            </a:pPr>
            <a:endParaRPr lang="en-US" sz="8000" spc="1008">
              <a:solidFill>
                <a:srgbClr val="FFFFFF"/>
              </a:solidFill>
              <a:latin typeface="HK Modular"/>
              <a:ea typeface="HK Modular"/>
              <a:cs typeface="HK Modular"/>
              <a:sym typeface="HK Modular"/>
            </a:endParaRPr>
          </a:p>
          <a:p>
            <a:pPr algn="l">
              <a:lnSpc>
                <a:spcPts val="8640"/>
              </a:lnSpc>
              <a:spcBef>
                <a:spcPct val="0"/>
              </a:spcBef>
            </a:pPr>
            <a:r>
              <a:rPr lang="en-US" sz="8000" spc="1008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Team Members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92D69">
                <a:alpha val="100000"/>
              </a:srgbClr>
            </a:gs>
            <a:gs pos="100000">
              <a:srgbClr val="B57BE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5600" y="230962"/>
            <a:ext cx="6595788" cy="575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9"/>
              </a:lnSpc>
              <a:spcBef>
                <a:spcPct val="0"/>
              </a:spcBef>
            </a:pPr>
            <a:r>
              <a:rPr lang="en-US" sz="3999" spc="50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About Company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927316" y="1050566"/>
            <a:ext cx="331984" cy="202810"/>
            <a:chOff x="0" y="0"/>
            <a:chExt cx="442646" cy="27041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442646" cy="63500"/>
              <a:chOff x="0" y="0"/>
              <a:chExt cx="87436" cy="1254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1028700" y="2938250"/>
            <a:ext cx="3817765" cy="3280891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2"/>
              <a:stretch>
                <a:fillRect t="-37272" b="-37272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2653292" y="6219142"/>
            <a:ext cx="3817765" cy="3280891"/>
            <a:chOff x="0" y="0"/>
            <a:chExt cx="812800" cy="6985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3"/>
              <a:stretch>
                <a:fillRect l="-14493" r="-14493"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>
            <a:off x="6739542" y="2768801"/>
            <a:ext cx="11053531" cy="7340148"/>
          </a:xfrm>
          <a:custGeom>
            <a:avLst/>
            <a:gdLst/>
            <a:ahLst/>
            <a:cxnLst/>
            <a:rect l="l" t="t" r="r" b="b"/>
            <a:pathLst>
              <a:path w="11053531" h="7340148">
                <a:moveTo>
                  <a:pt x="0" y="0"/>
                </a:moveTo>
                <a:lnTo>
                  <a:pt x="11053531" y="0"/>
                </a:lnTo>
                <a:lnTo>
                  <a:pt x="11053531" y="7340148"/>
                </a:lnTo>
                <a:lnTo>
                  <a:pt x="0" y="73401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846" b="-2846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8486194" y="371836"/>
            <a:ext cx="8441122" cy="2396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8"/>
              </a:lnSpc>
              <a:spcBef>
                <a:spcPct val="0"/>
              </a:spcBef>
            </a:pPr>
            <a:r>
              <a:rPr lang="en-US" sz="2526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EasyBusy is a mid-sized e-commerce company with 50 employees, operating from a headquarters, one branch office, and with 20% remote staff. The company sells household goods online. It uses a cloud-first model — all key services are SaaS-based (email, CRM, accounting, and e-commerce platform).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92D69">
                <a:alpha val="100000"/>
              </a:srgbClr>
            </a:gs>
            <a:gs pos="100000">
              <a:srgbClr val="B57BE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036787" y="-2275959"/>
            <a:ext cx="14430030" cy="14502542"/>
          </a:xfrm>
          <a:custGeom>
            <a:avLst/>
            <a:gdLst/>
            <a:ahLst/>
            <a:cxnLst/>
            <a:rect l="l" t="t" r="r" b="b"/>
            <a:pathLst>
              <a:path w="14430030" h="14502542">
                <a:moveTo>
                  <a:pt x="0" y="0"/>
                </a:moveTo>
                <a:lnTo>
                  <a:pt x="14430030" y="0"/>
                </a:lnTo>
                <a:lnTo>
                  <a:pt x="14430030" y="14502542"/>
                </a:lnTo>
                <a:lnTo>
                  <a:pt x="0" y="14502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927316" y="1050566"/>
            <a:ext cx="331984" cy="202810"/>
            <a:chOff x="0" y="0"/>
            <a:chExt cx="442646" cy="27041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442646" cy="63500"/>
              <a:chOff x="0" y="0"/>
              <a:chExt cx="87436" cy="1254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</p:grpSp>
      <p:sp>
        <p:nvSpPr>
          <p:cNvPr id="13" name="TextBox 13"/>
          <p:cNvSpPr txBox="1"/>
          <p:nvPr/>
        </p:nvSpPr>
        <p:spPr>
          <a:xfrm>
            <a:off x="2005139" y="456186"/>
            <a:ext cx="12627061" cy="797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85"/>
              </a:lnSpc>
            </a:pPr>
            <a:r>
              <a:rPr lang="en-US" sz="5727" spc="72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ASSET INVENTORY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3109551" y="389511"/>
            <a:ext cx="3817765" cy="3280891"/>
            <a:chOff x="0" y="0"/>
            <a:chExt cx="812800" cy="698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3"/>
              <a:stretch>
                <a:fillRect l="-14493" r="-14493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4470235" y="3985786"/>
            <a:ext cx="3817765" cy="3280891"/>
            <a:chOff x="0" y="0"/>
            <a:chExt cx="812800" cy="6985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4"/>
              <a:stretch>
                <a:fillRect l="-14372" r="-14372"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3494114" y="1294483"/>
            <a:ext cx="7631569" cy="8663497"/>
          </a:xfrm>
          <a:custGeom>
            <a:avLst/>
            <a:gdLst/>
            <a:ahLst/>
            <a:cxnLst/>
            <a:rect l="l" t="t" r="r" b="b"/>
            <a:pathLst>
              <a:path w="7631569" h="8663497">
                <a:moveTo>
                  <a:pt x="0" y="0"/>
                </a:moveTo>
                <a:lnTo>
                  <a:pt x="7631569" y="0"/>
                </a:lnTo>
                <a:lnTo>
                  <a:pt x="7631569" y="8663497"/>
                </a:lnTo>
                <a:lnTo>
                  <a:pt x="0" y="86634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2184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92D69">
                <a:alpha val="100000"/>
              </a:srgbClr>
            </a:gs>
            <a:gs pos="100000">
              <a:srgbClr val="B57BE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27316" y="1050566"/>
            <a:ext cx="331984" cy="202810"/>
            <a:chOff x="0" y="0"/>
            <a:chExt cx="442646" cy="27041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42646" cy="63500"/>
              <a:chOff x="0" y="0"/>
              <a:chExt cx="87436" cy="1254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546644" y="1703285"/>
            <a:ext cx="3258382" cy="2535229"/>
            <a:chOff x="0" y="0"/>
            <a:chExt cx="812800" cy="63241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632410"/>
            </a:xfrm>
            <a:custGeom>
              <a:avLst/>
              <a:gdLst/>
              <a:ahLst/>
              <a:cxnLst/>
              <a:rect l="l" t="t" r="r" b="b"/>
              <a:pathLst>
                <a:path w="812800" h="632410">
                  <a:moveTo>
                    <a:pt x="19008" y="0"/>
                  </a:moveTo>
                  <a:lnTo>
                    <a:pt x="793792" y="0"/>
                  </a:lnTo>
                  <a:cubicBezTo>
                    <a:pt x="804290" y="0"/>
                    <a:pt x="812800" y="8510"/>
                    <a:pt x="812800" y="19008"/>
                  </a:cubicBezTo>
                  <a:lnTo>
                    <a:pt x="812800" y="613402"/>
                  </a:lnTo>
                  <a:cubicBezTo>
                    <a:pt x="812800" y="623900"/>
                    <a:pt x="804290" y="632410"/>
                    <a:pt x="793792" y="632410"/>
                  </a:cubicBezTo>
                  <a:lnTo>
                    <a:pt x="19008" y="632410"/>
                  </a:lnTo>
                  <a:cubicBezTo>
                    <a:pt x="8510" y="632410"/>
                    <a:pt x="0" y="623900"/>
                    <a:pt x="0" y="613402"/>
                  </a:cubicBezTo>
                  <a:lnTo>
                    <a:pt x="0" y="19008"/>
                  </a:lnTo>
                  <a:cubicBezTo>
                    <a:pt x="0" y="8510"/>
                    <a:pt x="8510" y="0"/>
                    <a:pt x="19008" y="0"/>
                  </a:cubicBezTo>
                  <a:close/>
                </a:path>
              </a:pathLst>
            </a:custGeom>
            <a:blipFill>
              <a:blip r:embed="rId2"/>
              <a:stretch>
                <a:fillRect l="-19161" r="-19161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14666323" y="1703285"/>
            <a:ext cx="3258382" cy="2535229"/>
            <a:chOff x="0" y="0"/>
            <a:chExt cx="812800" cy="63241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632410"/>
            </a:xfrm>
            <a:custGeom>
              <a:avLst/>
              <a:gdLst/>
              <a:ahLst/>
              <a:cxnLst/>
              <a:rect l="l" t="t" r="r" b="b"/>
              <a:pathLst>
                <a:path w="812800" h="632410">
                  <a:moveTo>
                    <a:pt x="19008" y="0"/>
                  </a:moveTo>
                  <a:lnTo>
                    <a:pt x="793792" y="0"/>
                  </a:lnTo>
                  <a:cubicBezTo>
                    <a:pt x="804290" y="0"/>
                    <a:pt x="812800" y="8510"/>
                    <a:pt x="812800" y="19008"/>
                  </a:cubicBezTo>
                  <a:lnTo>
                    <a:pt x="812800" y="613402"/>
                  </a:lnTo>
                  <a:cubicBezTo>
                    <a:pt x="812800" y="623900"/>
                    <a:pt x="804290" y="632410"/>
                    <a:pt x="793792" y="632410"/>
                  </a:cubicBezTo>
                  <a:lnTo>
                    <a:pt x="19008" y="632410"/>
                  </a:lnTo>
                  <a:cubicBezTo>
                    <a:pt x="8510" y="632410"/>
                    <a:pt x="0" y="623900"/>
                    <a:pt x="0" y="613402"/>
                  </a:cubicBezTo>
                  <a:lnTo>
                    <a:pt x="0" y="19008"/>
                  </a:lnTo>
                  <a:cubicBezTo>
                    <a:pt x="0" y="8510"/>
                    <a:pt x="8510" y="0"/>
                    <a:pt x="19008" y="0"/>
                  </a:cubicBezTo>
                  <a:close/>
                </a:path>
              </a:pathLst>
            </a:custGeom>
            <a:blipFill>
              <a:blip r:embed="rId3"/>
              <a:stretch>
                <a:fillRect l="-8391" r="-8391"/>
              </a:stretch>
            </a:blipFill>
          </p:spPr>
        </p:sp>
      </p:grpSp>
      <p:sp>
        <p:nvSpPr>
          <p:cNvPr id="16" name="Freeform 16"/>
          <p:cNvSpPr/>
          <p:nvPr/>
        </p:nvSpPr>
        <p:spPr>
          <a:xfrm>
            <a:off x="1272700" y="4476639"/>
            <a:ext cx="15199169" cy="5604694"/>
          </a:xfrm>
          <a:custGeom>
            <a:avLst/>
            <a:gdLst/>
            <a:ahLst/>
            <a:cxnLst/>
            <a:rect l="l" t="t" r="r" b="b"/>
            <a:pathLst>
              <a:path w="15199169" h="5604694">
                <a:moveTo>
                  <a:pt x="0" y="0"/>
                </a:moveTo>
                <a:lnTo>
                  <a:pt x="15199169" y="0"/>
                </a:lnTo>
                <a:lnTo>
                  <a:pt x="15199169" y="5604694"/>
                </a:lnTo>
                <a:lnTo>
                  <a:pt x="0" y="56046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28700" y="1047750"/>
            <a:ext cx="2776326" cy="370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4"/>
              </a:lnSpc>
              <a:spcBef>
                <a:spcPct val="0"/>
              </a:spcBef>
            </a:pPr>
            <a:r>
              <a:rPr lang="en-US" sz="2568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Studio Shodwe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110347" y="553185"/>
            <a:ext cx="11202910" cy="914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82"/>
              </a:lnSpc>
              <a:spcBef>
                <a:spcPct val="0"/>
              </a:spcBef>
            </a:pPr>
            <a:r>
              <a:rPr lang="en-US" sz="6465" spc="814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ARCHITECTURE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92D69">
                <a:alpha val="100000"/>
              </a:srgbClr>
            </a:gs>
            <a:gs pos="100000">
              <a:srgbClr val="B57BE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27316" y="1050566"/>
            <a:ext cx="331984" cy="202810"/>
            <a:chOff x="0" y="0"/>
            <a:chExt cx="442646" cy="27041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42646" cy="63500"/>
              <a:chOff x="0" y="0"/>
              <a:chExt cx="87436" cy="1254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12576254" y="1440265"/>
            <a:ext cx="6173553" cy="4295123"/>
            <a:chOff x="0" y="0"/>
            <a:chExt cx="1003982" cy="698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03982" cy="698500"/>
            </a:xfrm>
            <a:custGeom>
              <a:avLst/>
              <a:gdLst/>
              <a:ahLst/>
              <a:cxnLst/>
              <a:rect l="l" t="t" r="r" b="b"/>
              <a:pathLst>
                <a:path w="1003982" h="698500">
                  <a:moveTo>
                    <a:pt x="1003982" y="349250"/>
                  </a:moveTo>
                  <a:lnTo>
                    <a:pt x="800782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800782" y="0"/>
                  </a:lnTo>
                  <a:lnTo>
                    <a:pt x="1003982" y="349250"/>
                  </a:lnTo>
                  <a:close/>
                </a:path>
              </a:pathLst>
            </a:custGeom>
            <a:blipFill>
              <a:blip r:embed="rId2"/>
              <a:stretch>
                <a:fillRect l="-2212" r="-2212"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327300" y="1935561"/>
            <a:ext cx="12248954" cy="6953898"/>
          </a:xfrm>
          <a:custGeom>
            <a:avLst/>
            <a:gdLst/>
            <a:ahLst/>
            <a:cxnLst/>
            <a:rect l="l" t="t" r="r" b="b"/>
            <a:pathLst>
              <a:path w="12248954" h="6953898">
                <a:moveTo>
                  <a:pt x="0" y="0"/>
                </a:moveTo>
                <a:lnTo>
                  <a:pt x="12248954" y="0"/>
                </a:lnTo>
                <a:lnTo>
                  <a:pt x="12248954" y="6953897"/>
                </a:lnTo>
                <a:lnTo>
                  <a:pt x="0" y="69538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27" r="-1727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576512" y="554660"/>
            <a:ext cx="12481047" cy="698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0"/>
              </a:lnSpc>
              <a:spcBef>
                <a:spcPct val="0"/>
              </a:spcBef>
            </a:pPr>
            <a:r>
              <a:rPr lang="en-US" sz="4917" spc="61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NETWORK SeGMENTATION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934950" y="5925888"/>
            <a:ext cx="4872038" cy="2646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7"/>
              </a:lnSpc>
              <a:spcBef>
                <a:spcPct val="0"/>
              </a:spcBef>
            </a:pPr>
            <a:r>
              <a:rPr lang="en-US" sz="17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All Team leads can open ticket to Operation team and ask Temporary DB access</a:t>
            </a:r>
          </a:p>
          <a:p>
            <a:pPr algn="ctr">
              <a:lnSpc>
                <a:spcPts val="1917"/>
              </a:lnSpc>
              <a:spcBef>
                <a:spcPct val="0"/>
              </a:spcBef>
            </a:pPr>
            <a:r>
              <a:rPr lang="en-US" sz="17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1. Just-in-Time (JIT) access: This is a security model where users are granted privileged access to a database only when they request it and for a limited duration. </a:t>
            </a:r>
          </a:p>
          <a:p>
            <a:pPr algn="ctr">
              <a:lnSpc>
                <a:spcPts val="1917"/>
              </a:lnSpc>
              <a:spcBef>
                <a:spcPct val="0"/>
              </a:spcBef>
            </a:pPr>
            <a:endParaRPr lang="en-US" sz="1775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ctr">
              <a:lnSpc>
                <a:spcPts val="1917"/>
              </a:lnSpc>
              <a:spcBef>
                <a:spcPct val="0"/>
              </a:spcBef>
            </a:pPr>
            <a:r>
              <a:rPr lang="en-US" sz="17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2. Temporary tables: This refers to creating tables that only exist for the duration of a user's current database session.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92D69">
                <a:alpha val="100000"/>
              </a:srgbClr>
            </a:gs>
            <a:gs pos="100000">
              <a:srgbClr val="B57BE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215015" y="-1411441"/>
            <a:ext cx="14430030" cy="14502542"/>
          </a:xfrm>
          <a:custGeom>
            <a:avLst/>
            <a:gdLst/>
            <a:ahLst/>
            <a:cxnLst/>
            <a:rect l="l" t="t" r="r" b="b"/>
            <a:pathLst>
              <a:path w="14430030" h="14502542">
                <a:moveTo>
                  <a:pt x="0" y="0"/>
                </a:moveTo>
                <a:lnTo>
                  <a:pt x="14430030" y="0"/>
                </a:lnTo>
                <a:lnTo>
                  <a:pt x="14430030" y="14502542"/>
                </a:lnTo>
                <a:lnTo>
                  <a:pt x="0" y="14502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927316" y="1050566"/>
            <a:ext cx="331984" cy="202810"/>
            <a:chOff x="0" y="0"/>
            <a:chExt cx="442646" cy="27041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442646" cy="63500"/>
              <a:chOff x="0" y="0"/>
              <a:chExt cx="87436" cy="1254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1508471" y="5143500"/>
            <a:ext cx="3817765" cy="3280891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3"/>
              <a:stretch>
                <a:fillRect l="-14493" r="-14493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5326235" y="5143500"/>
            <a:ext cx="3817765" cy="3280891"/>
            <a:chOff x="0" y="0"/>
            <a:chExt cx="812800" cy="6985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4"/>
              <a:stretch>
                <a:fillRect l="-14493" r="-14493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3397250" y="1862609"/>
            <a:ext cx="3817765" cy="3280891"/>
            <a:chOff x="0" y="0"/>
            <a:chExt cx="812800" cy="6985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5"/>
              <a:stretch>
                <a:fillRect l="-14372" r="-14372"/>
              </a:stretch>
            </a:blipFill>
          </p:spPr>
        </p:sp>
      </p:grpSp>
      <p:sp>
        <p:nvSpPr>
          <p:cNvPr id="19" name="Freeform 19"/>
          <p:cNvSpPr/>
          <p:nvPr/>
        </p:nvSpPr>
        <p:spPr>
          <a:xfrm>
            <a:off x="11211179" y="770971"/>
            <a:ext cx="5130179" cy="9135029"/>
          </a:xfrm>
          <a:custGeom>
            <a:avLst/>
            <a:gdLst/>
            <a:ahLst/>
            <a:cxnLst/>
            <a:rect l="l" t="t" r="r" b="b"/>
            <a:pathLst>
              <a:path w="5130179" h="9135029">
                <a:moveTo>
                  <a:pt x="0" y="0"/>
                </a:moveTo>
                <a:lnTo>
                  <a:pt x="5130179" y="0"/>
                </a:lnTo>
                <a:lnTo>
                  <a:pt x="5130179" y="9135029"/>
                </a:lnTo>
                <a:lnTo>
                  <a:pt x="0" y="91350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61934" y="372105"/>
            <a:ext cx="9270858" cy="694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0"/>
              </a:lnSpc>
            </a:pPr>
            <a:r>
              <a:rPr lang="en-US" sz="4917" spc="61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Identity &amp; Saas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92D69">
                <a:alpha val="100000"/>
              </a:srgbClr>
            </a:gs>
            <a:gs pos="100000">
              <a:srgbClr val="B57BE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27316" y="1050566"/>
            <a:ext cx="331984" cy="202810"/>
            <a:chOff x="0" y="0"/>
            <a:chExt cx="442646" cy="27041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42646" cy="63500"/>
              <a:chOff x="0" y="0"/>
              <a:chExt cx="87436" cy="1254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11828187" y="1050566"/>
            <a:ext cx="4190162" cy="3600920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2"/>
              <a:stretch>
                <a:fillRect l="-14493" r="-14493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14332591" y="3694702"/>
            <a:ext cx="4190162" cy="3600920"/>
            <a:chOff x="0" y="0"/>
            <a:chExt cx="812800" cy="698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3"/>
              <a:stretch>
                <a:fillRect l="-14493" r="-14493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1685312" y="6461389"/>
            <a:ext cx="4190162" cy="3600920"/>
            <a:chOff x="0" y="0"/>
            <a:chExt cx="812800" cy="6985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4"/>
              <a:stretch>
                <a:fillRect t="-37327" b="-37327"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0" y="2631331"/>
            <a:ext cx="12184746" cy="4767282"/>
          </a:xfrm>
          <a:custGeom>
            <a:avLst/>
            <a:gdLst/>
            <a:ahLst/>
            <a:cxnLst/>
            <a:rect l="l" t="t" r="r" b="b"/>
            <a:pathLst>
              <a:path w="12184746" h="4767282">
                <a:moveTo>
                  <a:pt x="0" y="0"/>
                </a:moveTo>
                <a:lnTo>
                  <a:pt x="12184746" y="0"/>
                </a:lnTo>
                <a:lnTo>
                  <a:pt x="12184746" y="4767282"/>
                </a:lnTo>
                <a:lnTo>
                  <a:pt x="0" y="47672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212733" y="823957"/>
            <a:ext cx="9352921" cy="1360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0"/>
              </a:lnSpc>
            </a:pPr>
            <a:r>
              <a:rPr lang="en-US" sz="4917" spc="61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SOC Workflow Overview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92D69">
                <a:alpha val="100000"/>
              </a:srgbClr>
            </a:gs>
            <a:gs pos="100000">
              <a:srgbClr val="B57BE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27316" y="1050566"/>
            <a:ext cx="331984" cy="202810"/>
            <a:chOff x="0" y="0"/>
            <a:chExt cx="442646" cy="27041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42646" cy="63500"/>
              <a:chOff x="0" y="0"/>
              <a:chExt cx="87436" cy="1254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</p:grpSp>
      <p:sp>
        <p:nvSpPr>
          <p:cNvPr id="12" name="TextBox 12"/>
          <p:cNvSpPr txBox="1"/>
          <p:nvPr/>
        </p:nvSpPr>
        <p:spPr>
          <a:xfrm>
            <a:off x="4527603" y="377012"/>
            <a:ext cx="11574074" cy="922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1"/>
              </a:lnSpc>
            </a:pPr>
            <a:r>
              <a:rPr lang="en-US" sz="6621" spc="834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CIS CONTROLS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-3188341" y="157937"/>
            <a:ext cx="7430194" cy="4376078"/>
            <a:chOff x="0" y="0"/>
            <a:chExt cx="1185991" cy="6985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85991" cy="698500"/>
            </a:xfrm>
            <a:custGeom>
              <a:avLst/>
              <a:gdLst/>
              <a:ahLst/>
              <a:cxnLst/>
              <a:rect l="l" t="t" r="r" b="b"/>
              <a:pathLst>
                <a:path w="1185991" h="698500">
                  <a:moveTo>
                    <a:pt x="1185991" y="349250"/>
                  </a:moveTo>
                  <a:lnTo>
                    <a:pt x="98279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982791" y="0"/>
                  </a:lnTo>
                  <a:lnTo>
                    <a:pt x="1185991" y="349250"/>
                  </a:lnTo>
                  <a:close/>
                </a:path>
              </a:pathLst>
            </a:custGeom>
            <a:blipFill>
              <a:blip r:embed="rId2"/>
              <a:stretch>
                <a:fillRect t="-77423" b="-77423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0" y="1151971"/>
            <a:ext cx="17915083" cy="8923471"/>
          </a:xfrm>
          <a:custGeom>
            <a:avLst/>
            <a:gdLst/>
            <a:ahLst/>
            <a:cxnLst/>
            <a:rect l="l" t="t" r="r" b="b"/>
            <a:pathLst>
              <a:path w="17915083" h="8923471">
                <a:moveTo>
                  <a:pt x="0" y="0"/>
                </a:moveTo>
                <a:lnTo>
                  <a:pt x="17915083" y="0"/>
                </a:lnTo>
                <a:lnTo>
                  <a:pt x="17915083" y="8923471"/>
                </a:lnTo>
                <a:lnTo>
                  <a:pt x="0" y="89234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40" r="-440"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92D69">
                <a:alpha val="100000"/>
              </a:srgbClr>
            </a:gs>
            <a:gs pos="100000">
              <a:srgbClr val="B57BE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27316" y="1050566"/>
            <a:ext cx="331984" cy="202810"/>
            <a:chOff x="0" y="0"/>
            <a:chExt cx="442646" cy="27041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42646" cy="63500"/>
              <a:chOff x="0" y="0"/>
              <a:chExt cx="87436" cy="1254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105314"/>
              <a:ext cx="442646" cy="63500"/>
              <a:chOff x="0" y="0"/>
              <a:chExt cx="87436" cy="1254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0" y="206914"/>
              <a:ext cx="442646" cy="63500"/>
              <a:chOff x="0" y="0"/>
              <a:chExt cx="87436" cy="1254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7436" cy="12543"/>
              </a:xfrm>
              <a:custGeom>
                <a:avLst/>
                <a:gdLst/>
                <a:ahLst/>
                <a:cxnLst/>
                <a:rect l="l" t="t" r="r" b="b"/>
                <a:pathLst>
                  <a:path w="87436" h="12543">
                    <a:moveTo>
                      <a:pt x="0" y="0"/>
                    </a:moveTo>
                    <a:lnTo>
                      <a:pt x="87436" y="0"/>
                    </a:lnTo>
                    <a:lnTo>
                      <a:pt x="8743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0"/>
                <a:ext cx="87436" cy="125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7"/>
                  </a:lnSpc>
                </a:pPr>
                <a:endParaRPr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10576254" y="0"/>
            <a:ext cx="4137673" cy="355581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2"/>
              <a:stretch>
                <a:fillRect l="-14493" r="-14493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13718008" y="1777907"/>
            <a:ext cx="4137673" cy="3555813"/>
            <a:chOff x="0" y="0"/>
            <a:chExt cx="812800" cy="698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3"/>
              <a:stretch>
                <a:fillRect l="-14493" r="-14493"/>
              </a:stretch>
            </a:blipFill>
          </p:spPr>
        </p:sp>
      </p:grpSp>
      <p:sp>
        <p:nvSpPr>
          <p:cNvPr id="16" name="Freeform 16"/>
          <p:cNvSpPr/>
          <p:nvPr/>
        </p:nvSpPr>
        <p:spPr>
          <a:xfrm>
            <a:off x="402793" y="1426988"/>
            <a:ext cx="9288526" cy="4972479"/>
          </a:xfrm>
          <a:custGeom>
            <a:avLst/>
            <a:gdLst/>
            <a:ahLst/>
            <a:cxnLst/>
            <a:rect l="l" t="t" r="r" b="b"/>
            <a:pathLst>
              <a:path w="9288526" h="4972479">
                <a:moveTo>
                  <a:pt x="0" y="0"/>
                </a:moveTo>
                <a:lnTo>
                  <a:pt x="9288526" y="0"/>
                </a:lnTo>
                <a:lnTo>
                  <a:pt x="9288526" y="4972479"/>
                </a:lnTo>
                <a:lnTo>
                  <a:pt x="0" y="49724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9691319" y="5143500"/>
            <a:ext cx="8596681" cy="4212716"/>
          </a:xfrm>
          <a:custGeom>
            <a:avLst/>
            <a:gdLst/>
            <a:ahLst/>
            <a:cxnLst/>
            <a:rect l="l" t="t" r="r" b="b"/>
            <a:pathLst>
              <a:path w="8596681" h="4212716">
                <a:moveTo>
                  <a:pt x="0" y="0"/>
                </a:moveTo>
                <a:lnTo>
                  <a:pt x="8596681" y="0"/>
                </a:lnTo>
                <a:lnTo>
                  <a:pt x="8596681" y="4212716"/>
                </a:lnTo>
                <a:lnTo>
                  <a:pt x="0" y="42127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402793" y="383102"/>
            <a:ext cx="9431770" cy="87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08"/>
              </a:lnSpc>
            </a:pPr>
            <a:r>
              <a:rPr lang="en-US" sz="6211" spc="782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KPI/METRICS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159</Words>
  <Application>Microsoft Office PowerPoint</Application>
  <PresentationFormat>Custom</PresentationFormat>
  <Paragraphs>23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Public Sans</vt:lpstr>
      <vt:lpstr>HK Modular</vt:lpstr>
      <vt:lpstr>Arial</vt:lpstr>
      <vt:lpstr>Poppins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@reallygreatsite</dc:title>
  <cp:lastModifiedBy>Anahit Gulyan</cp:lastModifiedBy>
  <cp:revision>3</cp:revision>
  <dcterms:created xsi:type="dcterms:W3CDTF">2006-08-16T00:00:00Z</dcterms:created>
  <dcterms:modified xsi:type="dcterms:W3CDTF">2025-11-04T14:06:53Z</dcterms:modified>
  <dc:identifier>DAG3vTl8NGE</dc:identifier>
</cp:coreProperties>
</file>